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6" r:id="rId2"/>
    <p:sldId id="379" r:id="rId3"/>
    <p:sldId id="446" r:id="rId4"/>
    <p:sldId id="378" r:id="rId5"/>
    <p:sldId id="430" r:id="rId6"/>
    <p:sldId id="432" r:id="rId7"/>
    <p:sldId id="434" r:id="rId8"/>
    <p:sldId id="385" r:id="rId9"/>
    <p:sldId id="386" r:id="rId10"/>
    <p:sldId id="387" r:id="rId11"/>
    <p:sldId id="388" r:id="rId12"/>
    <p:sldId id="384" r:id="rId13"/>
    <p:sldId id="431" r:id="rId14"/>
    <p:sldId id="408" r:id="rId15"/>
    <p:sldId id="409" r:id="rId16"/>
    <p:sldId id="410" r:id="rId17"/>
    <p:sldId id="411" r:id="rId18"/>
    <p:sldId id="412" r:id="rId19"/>
    <p:sldId id="436" r:id="rId20"/>
    <p:sldId id="413" r:id="rId21"/>
    <p:sldId id="416" r:id="rId22"/>
    <p:sldId id="417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298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97FB"/>
    <a:srgbClr val="5C6FFA"/>
    <a:srgbClr val="FFFF99"/>
    <a:srgbClr val="FFF899"/>
    <a:srgbClr val="BD0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1315" autoAdjust="0"/>
  </p:normalViewPr>
  <p:slideViewPr>
    <p:cSldViewPr snapToGrid="0" snapToObjects="1">
      <p:cViewPr varScale="1">
        <p:scale>
          <a:sx n="101" d="100"/>
          <a:sy n="101" d="100"/>
        </p:scale>
        <p:origin x="-183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EB6C8F8-BAF1-4771-8ABC-F292796824D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5CBDB18-3D9F-4418-9A87-947707E85F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complexity.com/vc/project_details.cfm?id=122&amp;index=14&amp;domain=Biolog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6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flow vs. Energy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cap="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PROTEIN HOMOLOGY NETWORK</a:t>
            </a:r>
            <a:endParaRPr lang="en-US" sz="1200" b="1" i="0" kern="1200" cap="all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(&lt;k&gt; = 28.78) tom cruise</a:t>
            </a:r>
            <a:r>
              <a:rPr lang="en-US" sz="1200" baseline="0" dirty="0" smtClean="0"/>
              <a:t>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9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ar-SA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B759CC-B422-429A-9E0E-318B58B97F30}" type="slidenum">
              <a:rPr lang="he-IL" smtClean="0"/>
              <a:pPr/>
              <a:t>16</a:t>
            </a:fld>
            <a:endParaRPr lang="he-I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ar-SA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B759CC-B422-429A-9E0E-318B58B97F30}" type="slidenum">
              <a:rPr lang="he-IL" smtClean="0"/>
              <a:pPr/>
              <a:t>17</a:t>
            </a:fld>
            <a:endParaRPr lang="he-IL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 smtClean="0">
                <a:cs typeface="Arial" pitchFamily="34" charset="0"/>
              </a:rPr>
              <a:t>The two algorithms gave identical results for the sub graph statistics.</a:t>
            </a:r>
            <a:endParaRPr lang="he-IL" dirty="0" smtClean="0"/>
          </a:p>
          <a:p>
            <a:endParaRPr lang="he-IL" dirty="0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B63D7D-C672-492E-9BF0-0A242D987C4C}" type="slidenum">
              <a:rPr lang="he-IL" smtClean="0"/>
              <a:pPr/>
              <a:t>20</a:t>
            </a:fld>
            <a:endParaRPr lang="he-IL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Coherent FFLs: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The direct effect of x on z has the same </a:t>
            </a:r>
            <a:br>
              <a:rPr lang="en-US" sz="2400" dirty="0" smtClean="0"/>
            </a:br>
            <a:r>
              <a:rPr lang="en-US" sz="2400" dirty="0" smtClean="0"/>
              <a:t>sign as the net indirect effect through y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85% of FFLs are coherent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3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</a:t>
            </a:r>
            <a:r>
              <a:rPr lang="en-US" baseline="0" dirty="0" smtClean="0"/>
              <a:t> X and Y act on Z as an AND gate</a:t>
            </a:r>
            <a:endParaRPr lang="en-US" dirty="0" smtClean="0"/>
          </a:p>
          <a:p>
            <a:r>
              <a:rPr lang="en-US" dirty="0" smtClean="0"/>
              <a:t>T – Threshold, a – degradation rate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8AE106-754E-434C-B4B4-6FD51E67291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Information flow vs. Energy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BDB18-3D9F-4418-9A87-947707E85F9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1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46C4-6244-410F-ADEC-3A86893A4423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114E9-4222-4A72-8713-D3519DB6E1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jpe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886200"/>
            <a:ext cx="7239000" cy="1752600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Genome 559: Introduction to Statistical and Computational Genomics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Elhanan </a:t>
            </a:r>
            <a:r>
              <a:rPr lang="en-US" sz="2800" b="1" dirty="0" err="1" smtClean="0">
                <a:solidFill>
                  <a:schemeClr val="tx1"/>
                </a:solidFill>
              </a:rPr>
              <a:t>Borenstein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>
            <a:normAutofit/>
          </a:bodyPr>
          <a:lstStyle/>
          <a:p>
            <a:r>
              <a:rPr lang="en-US" sz="4900" b="1" dirty="0" smtClean="0">
                <a:latin typeface="Calibri" pitchFamily="34" charset="0"/>
                <a:cs typeface="Calibri" pitchFamily="34" charset="0"/>
              </a:rPr>
              <a:t>Biological Networks Analysis</a:t>
            </a:r>
            <a:br>
              <a:rPr lang="en-US" sz="4900" b="1" dirty="0" smtClean="0">
                <a:latin typeface="Calibri" pitchFamily="34" charset="0"/>
                <a:cs typeface="Calibri" pitchFamily="34" charset="0"/>
              </a:rPr>
            </a:br>
            <a:r>
              <a:rPr lang="en-US" sz="3200" dirty="0" smtClean="0">
                <a:latin typeface="Calibri" pitchFamily="34" charset="0"/>
                <a:cs typeface="Calibri" pitchFamily="34" charset="0"/>
              </a:rPr>
              <a:t>Degree Distribution and Network Motifs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732314" y="6642556"/>
            <a:ext cx="640245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err="1" smtClean="0"/>
              <a:t>Yook</a:t>
            </a:r>
            <a:r>
              <a:rPr lang="en-US" sz="1400" dirty="0" smtClean="0"/>
              <a:t> et al, Proteomics, 2004</a:t>
            </a:r>
            <a:endParaRPr lang="en-US" sz="1400" dirty="0" smtClean="0">
              <a:cs typeface="Times New Roman" pitchFamily="18" charset="0"/>
            </a:endParaRPr>
          </a:p>
        </p:txBody>
      </p:sp>
      <p:pic>
        <p:nvPicPr>
          <p:cNvPr id="9" name="Picture 8" descr="degdistPP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2989" y="2669628"/>
            <a:ext cx="3941936" cy="3925303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Protein </a:t>
            </a:r>
            <a:r>
              <a:rPr lang="en-US" dirty="0" err="1" smtClean="0"/>
              <a:t>protein</a:t>
            </a:r>
            <a:r>
              <a:rPr lang="en-US" dirty="0" smtClean="0"/>
              <a:t> interaction networks</a:t>
            </a:r>
            <a:endParaRPr lang="en-US" dirty="0"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Nodes</a:t>
            </a:r>
            <a:r>
              <a:rPr lang="en-US" sz="2800" dirty="0"/>
              <a:t> – Proteins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Edges</a:t>
            </a:r>
            <a:r>
              <a:rPr lang="en-US" sz="2800" dirty="0"/>
              <a:t> – Interactions (yeast)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P(k) ~ k</a:t>
            </a:r>
            <a:r>
              <a:rPr lang="en-US" sz="2800" baseline="30000" dirty="0"/>
              <a:t>-2.5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593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etab_sca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6477" y="1200149"/>
            <a:ext cx="4674979" cy="52632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17878" y="5310083"/>
            <a:ext cx="1294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C.Elegans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dirty="0" smtClean="0"/>
              <a:t>(eukaryote)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53607" y="2789897"/>
            <a:ext cx="130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E. Coli</a:t>
            </a:r>
            <a:br>
              <a:rPr lang="en-US" b="1" i="1" dirty="0" smtClean="0"/>
            </a:br>
            <a:r>
              <a:rPr lang="en-US" b="1" dirty="0" smtClean="0"/>
              <a:t>(bacterium)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96004" y="5272663"/>
            <a:ext cx="162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Averaged</a:t>
            </a:r>
            <a:br>
              <a:rPr lang="en-US" b="1" dirty="0" smtClean="0"/>
            </a:br>
            <a:r>
              <a:rPr lang="en-US" b="1" dirty="0" smtClean="0"/>
              <a:t>(43 organisms)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24191" y="2799422"/>
            <a:ext cx="1181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A.Fulgidus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b="1" dirty="0" smtClean="0"/>
              <a:t>(</a:t>
            </a:r>
            <a:r>
              <a:rPr lang="en-US" b="1" dirty="0" err="1" smtClean="0"/>
              <a:t>archae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732314" y="6642556"/>
            <a:ext cx="640245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err="1" smtClean="0"/>
              <a:t>Jeong</a:t>
            </a:r>
            <a:r>
              <a:rPr lang="en-US" sz="1400" dirty="0" smtClean="0"/>
              <a:t> et al., Nature, 2000</a:t>
            </a:r>
            <a:endParaRPr lang="en-US" sz="1400" dirty="0" smtClean="0"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Metabolic </a:t>
            </a:r>
            <a:r>
              <a:rPr lang="en-US" dirty="0" smtClean="0"/>
              <a:t>networks</a:t>
            </a:r>
            <a:endParaRPr lang="en-US" dirty="0">
              <a:latin typeface="+mn-lt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Nodes</a:t>
            </a:r>
            <a:r>
              <a:rPr lang="en-US" sz="2800" dirty="0"/>
              <a:t> – Metabolites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Edges</a:t>
            </a:r>
            <a:r>
              <a:rPr lang="en-US" sz="2800" dirty="0"/>
              <a:t> – Reactions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P(k</a:t>
            </a:r>
            <a:r>
              <a:rPr lang="en-US" sz="2800" dirty="0"/>
              <a:t>) ~ k</a:t>
            </a:r>
            <a:r>
              <a:rPr lang="en-US" sz="2800" baseline="30000" dirty="0"/>
              <a:t>-2.2±2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baseline="300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baseline="300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825063" y="4028881"/>
            <a:ext cx="33265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Metabolic networks 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across all kingdoms 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of life are scale-free</a:t>
            </a:r>
          </a:p>
        </p:txBody>
      </p:sp>
    </p:spTree>
    <p:extLst>
      <p:ext uri="{BB962C8B-B14F-4D97-AF65-F5344CB8AC3E}">
        <p14:creationId xmlns:p14="http://schemas.microsoft.com/office/powerpoint/2010/main" val="10828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638" y="3965575"/>
            <a:ext cx="476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638" y="3965575"/>
            <a:ext cx="476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5638" y="3965575"/>
            <a:ext cx="476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600201"/>
            <a:ext cx="83058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3200" dirty="0" smtClean="0"/>
          </a:p>
        </p:txBody>
      </p:sp>
      <p:pic>
        <p:nvPicPr>
          <p:cNvPr id="18" name="Picture 17" descr="airli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8701" y="4962356"/>
            <a:ext cx="2853920" cy="176321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</a:t>
            </a:r>
            <a:r>
              <a:rPr lang="en-US" dirty="0" smtClean="0"/>
              <a:t>power-law distribution</a:t>
            </a:r>
            <a:endParaRPr lang="en-US" dirty="0">
              <a:latin typeface="+mn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0999" y="1066800"/>
            <a:ext cx="7817069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Power-law distribution has a “heavy” </a:t>
            </a:r>
            <a:r>
              <a:rPr lang="en-US" sz="2800" b="1" dirty="0"/>
              <a:t>tail</a:t>
            </a:r>
            <a:r>
              <a:rPr lang="en-US" sz="2800" dirty="0"/>
              <a:t>!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Characterized by a small number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highly connected </a:t>
            </a:r>
            <a:r>
              <a:rPr lang="en-US" sz="2400" dirty="0"/>
              <a:t>nodes, known as </a:t>
            </a:r>
            <a:r>
              <a:rPr lang="en-US" sz="2400" b="1" dirty="0"/>
              <a:t>hubs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A.k.a. “</a:t>
            </a:r>
            <a:r>
              <a:rPr lang="en-US" sz="2400" dirty="0"/>
              <a:t>scale-free” network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b="1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 smtClean="0"/>
              <a:t>Hubs </a:t>
            </a:r>
            <a:r>
              <a:rPr lang="en-US" sz="2800" b="1" dirty="0"/>
              <a:t>are crucial: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Affect </a:t>
            </a:r>
            <a:r>
              <a:rPr lang="en-US" sz="2400" b="1" dirty="0"/>
              <a:t>error</a:t>
            </a:r>
            <a:r>
              <a:rPr lang="en-US" sz="2400" dirty="0"/>
              <a:t> and </a:t>
            </a:r>
            <a:r>
              <a:rPr lang="en-US" sz="2400" b="1" dirty="0"/>
              <a:t>attack</a:t>
            </a:r>
            <a:r>
              <a:rPr lang="en-US" sz="2400" dirty="0"/>
              <a:t> tolerance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complex </a:t>
            </a:r>
            <a:r>
              <a:rPr lang="en-US" sz="2400" dirty="0"/>
              <a:t>networks </a:t>
            </a:r>
            <a:r>
              <a:rPr lang="en-US" sz="1600" dirty="0" smtClean="0"/>
              <a:t>(</a:t>
            </a:r>
            <a:r>
              <a:rPr lang="en-US" sz="1600" dirty="0"/>
              <a:t>Albert et al. Nature, 2000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92142" y="1614747"/>
            <a:ext cx="2744664" cy="1546992"/>
            <a:chOff x="6300299" y="4673240"/>
            <a:chExt cx="2744664" cy="1546992"/>
          </a:xfrm>
        </p:grpSpPr>
        <p:pic>
          <p:nvPicPr>
            <p:cNvPr id="19" name="Picture 18" descr="dist2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0299" y="4673240"/>
              <a:ext cx="2744664" cy="1546992"/>
            </a:xfrm>
            <a:prstGeom prst="rect">
              <a:avLst/>
            </a:prstGeom>
            <a:ln w="12700">
              <a:solidFill>
                <a:srgbClr val="002060"/>
              </a:solidFill>
            </a:ln>
          </p:spPr>
        </p:pic>
        <p:pic>
          <p:nvPicPr>
            <p:cNvPr id="20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350" y="4683693"/>
              <a:ext cx="1353641" cy="141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39" y="1646220"/>
            <a:ext cx="979023" cy="32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36" y="3283064"/>
            <a:ext cx="2988670" cy="349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0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1061545"/>
            <a:ext cx="9144000" cy="4183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Why do so many real-life networks</a:t>
            </a:r>
            <a:br>
              <a:rPr lang="en-US" b="1" dirty="0" smtClean="0"/>
            </a:br>
            <a:r>
              <a:rPr lang="en-US" b="1" dirty="0" smtClean="0"/>
              <a:t>exhibit a power-law degree distribution?</a:t>
            </a:r>
            <a:br>
              <a:rPr lang="en-US" b="1" dirty="0" smtClean="0"/>
            </a:br>
            <a:endParaRPr lang="en-US" b="1" dirty="0" smtClean="0"/>
          </a:p>
          <a:p>
            <a:endParaRPr lang="en-US" b="1" dirty="0" smtClean="0"/>
          </a:p>
          <a:p>
            <a:pPr marL="2171700" lvl="0" indent="-342900" algn="l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3600" dirty="0" smtClean="0"/>
              <a:t>Is </a:t>
            </a:r>
            <a:r>
              <a:rPr lang="en-US" sz="3600" dirty="0"/>
              <a:t>it “selected for”? </a:t>
            </a:r>
            <a:endParaRPr lang="en-US" sz="3600" dirty="0" smtClean="0"/>
          </a:p>
          <a:p>
            <a:pPr marL="2171700" lvl="0" indent="-342900" algn="l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3600" dirty="0" smtClean="0"/>
              <a:t>Is </a:t>
            </a:r>
            <a:r>
              <a:rPr lang="en-US" sz="3600" dirty="0"/>
              <a:t>it expected by </a:t>
            </a:r>
            <a:r>
              <a:rPr lang="en-US" sz="3600" dirty="0" smtClean="0"/>
              <a:t>chance</a:t>
            </a:r>
            <a:r>
              <a:rPr lang="en-US" sz="3600" dirty="0"/>
              <a:t>?</a:t>
            </a:r>
          </a:p>
          <a:p>
            <a:pPr marL="2171700" lvl="0" indent="-342900" algn="l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3600" dirty="0"/>
              <a:t>Does it have anything to do with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/>
              <a:t>way </a:t>
            </a:r>
            <a:r>
              <a:rPr lang="en-US" sz="3600" dirty="0" smtClean="0"/>
              <a:t>networks </a:t>
            </a:r>
            <a:r>
              <a:rPr lang="en-US" sz="3600" dirty="0"/>
              <a:t>evolve?</a:t>
            </a:r>
          </a:p>
          <a:p>
            <a:pPr marL="2171700" lvl="0" indent="-342900" algn="l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3600" dirty="0"/>
              <a:t>Does it </a:t>
            </a:r>
            <a:r>
              <a:rPr lang="en-US" sz="3600" dirty="0" smtClean="0"/>
              <a:t>have functional implications?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414345" y="502395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?</a:t>
            </a:r>
            <a:endParaRPr lang="en-US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4425" y="3419475"/>
            <a:ext cx="9525" cy="19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3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4425" y="3419475"/>
            <a:ext cx="9525" cy="19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</a:t>
            </a:r>
            <a:endParaRPr lang="en-US" dirty="0"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24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Going beyond degree distribution …</a:t>
            </a:r>
          </a:p>
          <a:p>
            <a:pPr marL="342900" indent="-342900">
              <a:spcAft>
                <a:spcPts val="24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Generalization of sequence motifs</a:t>
            </a:r>
          </a:p>
          <a:p>
            <a:pPr marL="342900" indent="-342900">
              <a:spcAft>
                <a:spcPts val="24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Basic building blocks</a:t>
            </a:r>
          </a:p>
          <a:p>
            <a:pPr marL="342900" indent="-342900">
              <a:spcAft>
                <a:spcPts val="24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Evolutionary design </a:t>
            </a:r>
            <a:r>
              <a:rPr lang="en-US" sz="2800" dirty="0" smtClean="0"/>
              <a:t>principles?</a:t>
            </a: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634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4425" y="3419475"/>
            <a:ext cx="9525" cy="19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3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44425" y="3419475"/>
            <a:ext cx="9525" cy="19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732314" y="6642556"/>
            <a:ext cx="640245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smtClean="0">
                <a:cs typeface="Times New Roman" pitchFamily="18" charset="0"/>
              </a:rPr>
              <a:t>R. Milo et al. Network motifs: simple building blocks of complex networks. Science, 2002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</a:t>
            </a:r>
            <a:r>
              <a:rPr lang="en-US" dirty="0" smtClean="0"/>
              <a:t>network motifs</a:t>
            </a:r>
            <a:r>
              <a:rPr lang="en-US" dirty="0"/>
              <a:t>?</a:t>
            </a:r>
            <a:endParaRPr lang="en-US" dirty="0">
              <a:latin typeface="+mn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Recurring patterns of </a:t>
            </a:r>
            <a:r>
              <a:rPr lang="en-US" sz="2800" dirty="0" smtClean="0"/>
              <a:t>interaction </a:t>
            </a:r>
            <a:r>
              <a:rPr lang="en-US" sz="2800" dirty="0"/>
              <a:t>(</a:t>
            </a:r>
            <a:r>
              <a:rPr lang="en-US" sz="2800" b="1" i="1" dirty="0" smtClean="0"/>
              <a:t>sub-graphs</a:t>
            </a:r>
            <a:r>
              <a:rPr lang="en-US" sz="2800" dirty="0"/>
              <a:t>) that are significantly </a:t>
            </a:r>
            <a:r>
              <a:rPr lang="en-US" sz="2800" b="1" dirty="0"/>
              <a:t>overrepresented</a:t>
            </a:r>
            <a:r>
              <a:rPr lang="en-US" sz="2800" dirty="0"/>
              <a:t> (w.r.t. a background model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260775" y="3101495"/>
            <a:ext cx="674538" cy="825796"/>
            <a:chOff x="4260775" y="3101495"/>
            <a:chExt cx="674538" cy="825796"/>
          </a:xfrm>
        </p:grpSpPr>
        <p:cxnSp>
          <p:nvCxnSpPr>
            <p:cNvPr id="5" name="Straight Arrow Connector 4"/>
            <p:cNvCxnSpPr>
              <a:stCxn id="3" idx="6"/>
              <a:endCxn id="16" idx="1"/>
            </p:cNvCxnSpPr>
            <p:nvPr/>
          </p:nvCxnSpPr>
          <p:spPr>
            <a:xfrm>
              <a:off x="4341295" y="3101495"/>
              <a:ext cx="594018" cy="330420"/>
            </a:xfrm>
            <a:prstGeom prst="straightConnector1">
              <a:avLst/>
            </a:prstGeom>
            <a:ln w="254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6" idx="3"/>
              <a:endCxn id="17" idx="6"/>
            </p:cNvCxnSpPr>
            <p:nvPr/>
          </p:nvCxnSpPr>
          <p:spPr>
            <a:xfrm flipH="1">
              <a:off x="4338415" y="3541715"/>
              <a:ext cx="596898" cy="385576"/>
            </a:xfrm>
            <a:prstGeom prst="straightConnector1">
              <a:avLst/>
            </a:prstGeom>
            <a:ln w="254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0"/>
              <a:endCxn id="3" idx="4"/>
            </p:cNvCxnSpPr>
            <p:nvPr/>
          </p:nvCxnSpPr>
          <p:spPr>
            <a:xfrm flipV="1">
              <a:off x="4260775" y="3179135"/>
              <a:ext cx="2880" cy="670516"/>
            </a:xfrm>
            <a:prstGeom prst="straightConnector1">
              <a:avLst/>
            </a:prstGeom>
            <a:ln w="254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183135" y="3023855"/>
            <a:ext cx="884718" cy="981076"/>
            <a:chOff x="4183135" y="3023855"/>
            <a:chExt cx="884718" cy="981076"/>
          </a:xfrm>
        </p:grpSpPr>
        <p:sp>
          <p:nvSpPr>
            <p:cNvPr id="3" name="Oval 2"/>
            <p:cNvSpPr/>
            <p:nvPr/>
          </p:nvSpPr>
          <p:spPr>
            <a:xfrm>
              <a:off x="4186015" y="3023855"/>
              <a:ext cx="155280" cy="15528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912573" y="3409175"/>
              <a:ext cx="155280" cy="15528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183135" y="3849651"/>
              <a:ext cx="155280" cy="15528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116538" y="2947160"/>
            <a:ext cx="987413" cy="1079310"/>
            <a:chOff x="1547179" y="3927291"/>
            <a:chExt cx="987413" cy="1079310"/>
          </a:xfrm>
        </p:grpSpPr>
        <p:sp>
          <p:nvSpPr>
            <p:cNvPr id="57" name="Rectangle 56"/>
            <p:cNvSpPr/>
            <p:nvPr/>
          </p:nvSpPr>
          <p:spPr>
            <a:xfrm>
              <a:off x="1547179" y="3927291"/>
              <a:ext cx="987413" cy="1079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1602274" y="3982191"/>
              <a:ext cx="884718" cy="981076"/>
              <a:chOff x="1602274" y="3982191"/>
              <a:chExt cx="884718" cy="98107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625014" y="4004931"/>
                <a:ext cx="784338" cy="825796"/>
                <a:chOff x="4205875" y="3046595"/>
                <a:chExt cx="784338" cy="825796"/>
              </a:xfrm>
            </p:grpSpPr>
            <p:cxnSp>
              <p:nvCxnSpPr>
                <p:cNvPr id="71" name="Straight Arrow Connector 37"/>
                <p:cNvCxnSpPr>
                  <a:stCxn id="78" idx="7"/>
                  <a:endCxn id="76" idx="5"/>
                </p:cNvCxnSpPr>
                <p:nvPr/>
              </p:nvCxnSpPr>
              <p:spPr>
                <a:xfrm rot="5400000" flipH="1" flipV="1">
                  <a:off x="3959117" y="3512953"/>
                  <a:ext cx="715996" cy="2880"/>
                </a:xfrm>
                <a:prstGeom prst="curvedConnector3">
                  <a:avLst>
                    <a:gd name="adj1" fmla="val 50000"/>
                  </a:avLst>
                </a:prstGeom>
                <a:ln w="25400">
                  <a:solidFill>
                    <a:srgbClr val="0070C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37"/>
                <p:cNvCxnSpPr>
                  <a:stCxn id="76" idx="3"/>
                  <a:endCxn id="78" idx="1"/>
                </p:cNvCxnSpPr>
                <p:nvPr/>
              </p:nvCxnSpPr>
              <p:spPr>
                <a:xfrm rot="5400000">
                  <a:off x="3849317" y="3512953"/>
                  <a:ext cx="715996" cy="2880"/>
                </a:xfrm>
                <a:prstGeom prst="curvedConnector3">
                  <a:avLst>
                    <a:gd name="adj1" fmla="val 50000"/>
                  </a:avLst>
                </a:prstGeom>
                <a:ln w="25400">
                  <a:solidFill>
                    <a:srgbClr val="0070C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37"/>
                <p:cNvCxnSpPr>
                  <a:stCxn id="77" idx="0"/>
                  <a:endCxn id="76" idx="7"/>
                </p:cNvCxnSpPr>
                <p:nvPr/>
              </p:nvCxnSpPr>
              <p:spPr>
                <a:xfrm flipH="1" flipV="1">
                  <a:off x="4318555" y="3046595"/>
                  <a:ext cx="671658" cy="362580"/>
                </a:xfrm>
                <a:prstGeom prst="straightConnector1">
                  <a:avLst/>
                </a:prstGeom>
                <a:ln w="25400">
                  <a:solidFill>
                    <a:srgbClr val="0070C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37"/>
                <p:cNvCxnSpPr>
                  <a:stCxn id="76" idx="5"/>
                  <a:endCxn id="77" idx="2"/>
                </p:cNvCxnSpPr>
                <p:nvPr/>
              </p:nvCxnSpPr>
              <p:spPr>
                <a:xfrm>
                  <a:off x="4318555" y="3156395"/>
                  <a:ext cx="594018" cy="330420"/>
                </a:xfrm>
                <a:prstGeom prst="straightConnector1">
                  <a:avLst/>
                </a:prstGeom>
                <a:ln w="25400">
                  <a:solidFill>
                    <a:srgbClr val="0070C0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>
                <a:off x="1602274" y="3982191"/>
                <a:ext cx="884718" cy="981076"/>
                <a:chOff x="4183135" y="3023855"/>
                <a:chExt cx="884718" cy="981076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4186015" y="3023855"/>
                  <a:ext cx="155280" cy="1552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912573" y="3409175"/>
                  <a:ext cx="155280" cy="1552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4183135" y="3849651"/>
                  <a:ext cx="155280" cy="1552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82" name="Group 81"/>
          <p:cNvGrpSpPr/>
          <p:nvPr/>
        </p:nvGrpSpPr>
        <p:grpSpPr>
          <a:xfrm>
            <a:off x="1076325" y="2792142"/>
            <a:ext cx="7300480" cy="3261729"/>
            <a:chOff x="1076325" y="2792142"/>
            <a:chExt cx="7300480" cy="3261729"/>
          </a:xfrm>
        </p:grpSpPr>
        <p:pic>
          <p:nvPicPr>
            <p:cNvPr id="83" name="Picture 82" descr="motifs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375" y="2792142"/>
              <a:ext cx="7281430" cy="2433382"/>
            </a:xfrm>
            <a:prstGeom prst="rect">
              <a:avLst/>
            </a:prstGeom>
          </p:spPr>
        </p:pic>
        <p:sp>
          <p:nvSpPr>
            <p:cNvPr id="84" name="TextBox 11"/>
            <p:cNvSpPr txBox="1">
              <a:spLocks noChangeArrowheads="1"/>
            </p:cNvSpPr>
            <p:nvPr/>
          </p:nvSpPr>
          <p:spPr bwMode="auto">
            <a:xfrm>
              <a:off x="1076325" y="5530651"/>
              <a:ext cx="57340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rtl="0"/>
              <a:r>
                <a:rPr lang="en-US" sz="2800" dirty="0" smtClean="0"/>
                <a:t>(199 possible </a:t>
              </a:r>
              <a:r>
                <a:rPr lang="en-US" sz="2800" dirty="0"/>
                <a:t>4-node </a:t>
              </a:r>
              <a:r>
                <a:rPr lang="en-US" sz="2800" dirty="0" smtClean="0"/>
                <a:t>sub-graphs)</a:t>
              </a:r>
              <a:endParaRPr lang="he-IL" sz="2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04900" y="5097264"/>
              <a:ext cx="4773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13 possible 3-nodes sub-graphs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934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357188" y="466725"/>
            <a:ext cx="8358187" cy="752475"/>
          </a:xfrm>
          <a:prstGeom prst="rect">
            <a:avLst/>
          </a:prstGeom>
        </p:spPr>
        <p:txBody>
          <a:bodyPr rtlCol="1" anchor="ctr"/>
          <a:lstStyle/>
          <a:p>
            <a:pPr algn="ctr">
              <a:defRPr/>
            </a:pPr>
            <a:endParaRPr lang="en-US" sz="4400" dirty="0">
              <a:solidFill>
                <a:srgbClr val="000000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Finding motifs in the </a:t>
            </a:r>
            <a:r>
              <a:rPr lang="en-US" dirty="0" smtClean="0">
                <a:solidFill>
                  <a:srgbClr val="000000"/>
                </a:solidFill>
                <a:cs typeface="Times New Roman" pitchFamily="18" charset="0"/>
              </a:rPr>
              <a:t>network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8037" y="1243447"/>
            <a:ext cx="8170719" cy="48456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1a.</a:t>
            </a:r>
            <a:r>
              <a:rPr lang="en-US" sz="2800" dirty="0" smtClean="0"/>
              <a:t>	Scan all n-node sub-graphs in the </a:t>
            </a:r>
            <a:r>
              <a:rPr lang="en-US" sz="2800" b="1" i="1" dirty="0" smtClean="0"/>
              <a:t>real</a:t>
            </a:r>
            <a:r>
              <a:rPr lang="en-US" sz="2800" dirty="0" smtClean="0"/>
              <a:t> network</a:t>
            </a:r>
          </a:p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1b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2800" dirty="0"/>
              <a:t>	Record number of appearances of each </a:t>
            </a:r>
            <a:r>
              <a:rPr lang="en-US" sz="2800" dirty="0" smtClean="0"/>
              <a:t>sub-graph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i="1" dirty="0"/>
              <a:t>consider isomorphic architectures</a:t>
            </a:r>
            <a:r>
              <a:rPr lang="en-US" sz="2800" dirty="0"/>
              <a:t>) </a:t>
            </a:r>
          </a:p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</a:t>
            </a:r>
            <a:r>
              <a:rPr lang="en-US" sz="2800" dirty="0"/>
              <a:t>	Generate </a:t>
            </a:r>
            <a:r>
              <a:rPr lang="en-US" sz="2800" dirty="0" smtClean="0"/>
              <a:t>a large set of random </a:t>
            </a:r>
            <a:r>
              <a:rPr lang="en-US" sz="2800" dirty="0"/>
              <a:t>networks</a:t>
            </a:r>
          </a:p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3a.</a:t>
            </a:r>
            <a:r>
              <a:rPr lang="en-US" sz="2800" dirty="0" smtClean="0"/>
              <a:t>	Scan for all n-node sub-graphs in </a:t>
            </a:r>
            <a:r>
              <a:rPr lang="en-US" sz="2800" b="1" dirty="0" smtClean="0"/>
              <a:t>random</a:t>
            </a:r>
            <a:r>
              <a:rPr lang="en-US" sz="2800" dirty="0" smtClean="0"/>
              <a:t> networks</a:t>
            </a:r>
          </a:p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3b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 sz="2800" dirty="0"/>
              <a:t>	Record number of appearances of each </a:t>
            </a:r>
            <a:r>
              <a:rPr lang="en-US" sz="2800" dirty="0" smtClean="0"/>
              <a:t>sub-graph</a:t>
            </a:r>
            <a:endParaRPr lang="en-US" sz="2800" dirty="0"/>
          </a:p>
          <a:p>
            <a:pPr marL="514350" indent="-514350">
              <a:spcAft>
                <a:spcPts val="24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4.</a:t>
            </a:r>
            <a:r>
              <a:rPr lang="en-US" sz="2800" dirty="0"/>
              <a:t>	Compare each </a:t>
            </a:r>
            <a:r>
              <a:rPr lang="en-US" sz="2800" dirty="0" smtClean="0"/>
              <a:t>sub-graph’s </a:t>
            </a:r>
            <a:r>
              <a:rPr lang="en-US" sz="2800" dirty="0"/>
              <a:t>data and </a:t>
            </a:r>
            <a:r>
              <a:rPr lang="en-US" sz="2800" dirty="0" smtClean="0"/>
              <a:t>identify motifs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53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357188" y="466725"/>
            <a:ext cx="8358187" cy="752475"/>
          </a:xfrm>
          <a:prstGeom prst="rect">
            <a:avLst/>
          </a:prstGeom>
        </p:spPr>
        <p:txBody>
          <a:bodyPr rtlCol="1" anchor="ctr"/>
          <a:lstStyle/>
          <a:p>
            <a:pPr algn="ctr">
              <a:defRPr/>
            </a:pPr>
            <a:endParaRPr lang="en-US" sz="4400" dirty="0">
              <a:solidFill>
                <a:srgbClr val="000000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5" name="Picture 4" descr="motif_searc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044" y="1219199"/>
            <a:ext cx="8711406" cy="55019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Finding motifs in the </a:t>
            </a:r>
            <a:r>
              <a:rPr lang="en-US" dirty="0" smtClean="0">
                <a:solidFill>
                  <a:srgbClr val="000000"/>
                </a:solidFill>
                <a:cs typeface="Times New Roman" pitchFamily="18" charset="0"/>
              </a:rPr>
              <a:t>network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 pitchFamily="34" charset="0"/>
              </a:rPr>
              <a:t>Network </a:t>
            </a:r>
            <a:r>
              <a:rPr lang="en-US" dirty="0" smtClean="0">
                <a:cs typeface="Arial" pitchFamily="34" charset="0"/>
              </a:rPr>
              <a:t>randomization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How should the set of random networks be generated?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Do we really want “completely random” networks?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What constitutes a good null model?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971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 pitchFamily="34" charset="0"/>
              </a:rPr>
              <a:t>Network </a:t>
            </a:r>
            <a:r>
              <a:rPr lang="en-US" dirty="0" smtClean="0">
                <a:cs typeface="Arial" pitchFamily="34" charset="0"/>
              </a:rPr>
              <a:t>randomization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How should the set of random networks be generated?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Do we really want “completely random” networks?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What constitutes a good null model?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2013896" y="3509065"/>
            <a:ext cx="4916923" cy="1721528"/>
            <a:chOff x="2013896" y="3713353"/>
            <a:chExt cx="4916923" cy="1721528"/>
          </a:xfrm>
        </p:grpSpPr>
        <p:sp>
          <p:nvSpPr>
            <p:cNvPr id="3" name="Rectangle 2"/>
            <p:cNvSpPr/>
            <p:nvPr/>
          </p:nvSpPr>
          <p:spPr>
            <a:xfrm>
              <a:off x="2013896" y="4850106"/>
              <a:ext cx="49169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Preserve </a:t>
              </a:r>
              <a:r>
                <a:rPr lang="en-US" sz="3200" b="1" dirty="0" smtClean="0">
                  <a:solidFill>
                    <a:srgbClr val="C00000"/>
                  </a:solidFill>
                </a:rPr>
                <a:t>in- and out-degree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4" name="Down Arrow 3"/>
            <p:cNvSpPr/>
            <p:nvPr/>
          </p:nvSpPr>
          <p:spPr>
            <a:xfrm>
              <a:off x="4137103" y="3713353"/>
              <a:ext cx="709022" cy="9813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5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862926"/>
            <a:ext cx="8382000" cy="5880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Networks: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Networks vs. graphs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A </a:t>
            </a:r>
            <a:r>
              <a:rPr lang="en-US" sz="2000" dirty="0"/>
              <a:t>collection of </a:t>
            </a:r>
            <a:r>
              <a:rPr lang="en-US" sz="2000" b="1" dirty="0"/>
              <a:t>nodes</a:t>
            </a:r>
            <a:r>
              <a:rPr lang="en-US" sz="2000" dirty="0"/>
              <a:t> and </a:t>
            </a:r>
            <a:r>
              <a:rPr lang="en-US" sz="2000" b="1" dirty="0" smtClean="0"/>
              <a:t>links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Directed/undirected; weighted/non-weighted, …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Networks </a:t>
            </a:r>
            <a:r>
              <a:rPr lang="en-US" sz="2000" dirty="0"/>
              <a:t>as models vs. </a:t>
            </a:r>
            <a:r>
              <a:rPr lang="en-US" sz="2000" dirty="0" smtClean="0"/>
              <a:t>networks </a:t>
            </a:r>
            <a:r>
              <a:rPr lang="en-US" sz="2000" dirty="0"/>
              <a:t>as tools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Many types of biological networks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The shortest path problem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err="1"/>
              <a:t>Dijkstra’s</a:t>
            </a:r>
            <a:r>
              <a:rPr lang="en-US" sz="2800" dirty="0"/>
              <a:t>  algorithm </a:t>
            </a:r>
          </a:p>
          <a:p>
            <a:pPr marL="804863" lvl="1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b="1" dirty="0"/>
              <a:t>Initialize</a:t>
            </a:r>
            <a:r>
              <a:rPr lang="en-US" sz="2000" dirty="0" smtClean="0"/>
              <a:t>: Assign </a:t>
            </a:r>
            <a:r>
              <a:rPr lang="en-US" sz="2000" dirty="0"/>
              <a:t>a distance value, D, to each node. </a:t>
            </a:r>
            <a:br>
              <a:rPr lang="en-US" sz="2000" dirty="0"/>
            </a:br>
            <a:r>
              <a:rPr lang="en-US" sz="2000" dirty="0"/>
              <a:t>Set </a:t>
            </a:r>
            <a:r>
              <a:rPr lang="en-US" sz="2000" dirty="0" smtClean="0"/>
              <a:t>D=0 </a:t>
            </a:r>
            <a:r>
              <a:rPr lang="en-US" sz="2000" dirty="0"/>
              <a:t>for </a:t>
            </a:r>
            <a:r>
              <a:rPr lang="en-US" sz="2000" i="1" dirty="0"/>
              <a:t>start</a:t>
            </a:r>
            <a:r>
              <a:rPr lang="en-US" sz="2000" dirty="0"/>
              <a:t> node and to infinity for all </a:t>
            </a:r>
            <a:r>
              <a:rPr lang="en-US" sz="2000" dirty="0" smtClean="0"/>
              <a:t>others. </a:t>
            </a:r>
            <a:endParaRPr lang="en-US" sz="2000" dirty="0"/>
          </a:p>
          <a:p>
            <a:pPr marL="804863" lvl="1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b="1" dirty="0"/>
              <a:t>For each unvisited </a:t>
            </a:r>
            <a:r>
              <a:rPr lang="en-US" sz="2000" b="1" dirty="0" smtClean="0"/>
              <a:t>neighbor of </a:t>
            </a:r>
            <a:r>
              <a:rPr lang="en-US" sz="2000" b="1" dirty="0"/>
              <a:t>the current </a:t>
            </a:r>
            <a:r>
              <a:rPr lang="en-US" sz="2000" b="1" dirty="0" smtClean="0"/>
              <a:t>node:</a:t>
            </a:r>
            <a:br>
              <a:rPr lang="en-US" sz="2000" b="1" dirty="0" smtClean="0"/>
            </a:br>
            <a:r>
              <a:rPr lang="en-US" sz="2000" dirty="0" smtClean="0"/>
              <a:t>Calculate </a:t>
            </a:r>
            <a:r>
              <a:rPr lang="en-US" sz="2000" dirty="0"/>
              <a:t>tentative distance, </a:t>
            </a:r>
            <a:r>
              <a:rPr lang="en-US" sz="2000" dirty="0" err="1"/>
              <a:t>D</a:t>
            </a:r>
            <a:r>
              <a:rPr lang="en-US" sz="2000" baseline="30000" dirty="0" err="1"/>
              <a:t>t</a:t>
            </a:r>
            <a:r>
              <a:rPr lang="en-US" sz="2000" dirty="0"/>
              <a:t>, through current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node and if </a:t>
            </a:r>
            <a:r>
              <a:rPr lang="en-US" sz="2000" dirty="0" err="1"/>
              <a:t>D</a:t>
            </a:r>
            <a:r>
              <a:rPr lang="en-US" sz="2000" baseline="30000" dirty="0" err="1"/>
              <a:t>t</a:t>
            </a:r>
            <a:r>
              <a:rPr lang="en-US" sz="2000" baseline="30000" dirty="0"/>
              <a:t> </a:t>
            </a:r>
            <a:r>
              <a:rPr lang="en-US" sz="2000" dirty="0"/>
              <a:t> </a:t>
            </a:r>
            <a:r>
              <a:rPr lang="en-US" sz="2000" dirty="0" smtClean="0"/>
              <a:t>&lt; D: D</a:t>
            </a:r>
            <a:r>
              <a:rPr lang="en-US" sz="2000" dirty="0">
                <a:sym typeface="Wingdings" pitchFamily="2" charset="2"/>
              </a:rPr>
              <a:t> </a:t>
            </a:r>
            <a:r>
              <a:rPr lang="en-US" sz="2000" dirty="0" smtClean="0"/>
              <a:t>D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. Mark node </a:t>
            </a:r>
            <a:r>
              <a:rPr lang="en-US" sz="2000" dirty="0"/>
              <a:t>as </a:t>
            </a:r>
            <a:r>
              <a:rPr lang="en-US" sz="2000" dirty="0" smtClean="0"/>
              <a:t>visited.</a:t>
            </a:r>
          </a:p>
          <a:p>
            <a:pPr marL="804863" lvl="1" indent="-347663">
              <a:spcAft>
                <a:spcPts val="600"/>
              </a:spcAft>
              <a:buClr>
                <a:srgbClr val="0070C0"/>
              </a:buClr>
              <a:buSzPct val="100000"/>
              <a:buFont typeface="+mj-lt"/>
              <a:buAutoNum type="arabicPeriod"/>
            </a:pPr>
            <a:r>
              <a:rPr lang="en-US" sz="2000" b="1" dirty="0" smtClean="0"/>
              <a:t>Continue with the </a:t>
            </a:r>
            <a:r>
              <a:rPr lang="en-US" sz="2000" b="1" dirty="0"/>
              <a:t>unvisited node with the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smallest distance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quick review</a:t>
            </a:r>
          </a:p>
        </p:txBody>
      </p:sp>
      <p:pic>
        <p:nvPicPr>
          <p:cNvPr id="8" name="Picture 7" descr="seaurchi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1802" y="964209"/>
            <a:ext cx="1078673" cy="15888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keg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7944" y="964209"/>
            <a:ext cx="1190730" cy="15888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27" y="3424066"/>
            <a:ext cx="2201543" cy="138391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527" y="5493577"/>
            <a:ext cx="2201543" cy="11964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>
          <a:xfrm>
            <a:off x="7385413" y="4914900"/>
            <a:ext cx="445770" cy="5143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>
          <a:xfrm>
            <a:off x="568037" y="1332655"/>
            <a:ext cx="8170719" cy="4164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b="1" u="sng" dirty="0" smtClean="0"/>
              <a:t>Network randomization algorithm :</a:t>
            </a:r>
            <a:endParaRPr lang="en-US" sz="2800" b="1" u="sng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Start with the real network and repeatedly swap randomly chosen pairs of connections</a:t>
            </a:r>
            <a:br>
              <a:rPr lang="en-US" sz="2400" dirty="0"/>
            </a:br>
            <a:r>
              <a:rPr lang="en-US" sz="2400" dirty="0"/>
              <a:t>(X1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Y1, X2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Y2 is replaced by X1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Y2, X2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Y1) 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400" dirty="0"/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 smtClean="0">
                <a:solidFill>
                  <a:prstClr val="black"/>
                </a:solidFill>
              </a:rPr>
              <a:t>      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        </a:t>
            </a:r>
            <a:r>
              <a:rPr lang="en-US" i="1" dirty="0" smtClean="0">
                <a:solidFill>
                  <a:prstClr val="black"/>
                </a:solidFill>
              </a:rPr>
              <a:t>(</a:t>
            </a:r>
            <a:r>
              <a:rPr lang="en-US" i="1" dirty="0">
                <a:solidFill>
                  <a:prstClr val="black"/>
                </a:solidFill>
              </a:rPr>
              <a:t>Switching is prohibited if the either of the X1</a:t>
            </a:r>
            <a:r>
              <a:rPr lang="en-US" i="1" dirty="0">
                <a:solidFill>
                  <a:prstClr val="black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prstClr val="black"/>
                </a:solidFill>
              </a:rPr>
              <a:t>Y2 or X2</a:t>
            </a:r>
            <a:r>
              <a:rPr lang="en-US" i="1" dirty="0">
                <a:solidFill>
                  <a:prstClr val="black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prstClr val="black"/>
                </a:solidFill>
              </a:rPr>
              <a:t>Y1 already exist)</a:t>
            </a:r>
            <a:endParaRPr lang="en-US" sz="2400" i="1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Repeat </a:t>
            </a:r>
            <a:r>
              <a:rPr lang="en-US" sz="2400" dirty="0"/>
              <a:t>until the network is </a:t>
            </a:r>
            <a:r>
              <a:rPr lang="en-US" sz="2400" dirty="0" smtClean="0"/>
              <a:t>“well randomized”</a:t>
            </a:r>
            <a:endParaRPr lang="en-US" sz="24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4" name="Oval 12"/>
          <p:cNvSpPr>
            <a:spLocks noChangeArrowheads="1"/>
          </p:cNvSpPr>
          <p:nvPr/>
        </p:nvSpPr>
        <p:spPr bwMode="auto">
          <a:xfrm>
            <a:off x="2071820" y="3237163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X1</a:t>
            </a:r>
            <a:endParaRPr lang="en-US" sz="1600" b="1" dirty="0"/>
          </a:p>
        </p:txBody>
      </p: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2071820" y="3930548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X2</a:t>
            </a:r>
            <a:endParaRPr lang="en-US" sz="1600" b="1" dirty="0"/>
          </a:p>
        </p:txBody>
      </p:sp>
      <p:sp>
        <p:nvSpPr>
          <p:cNvPr id="36" name="Oval 12"/>
          <p:cNvSpPr>
            <a:spLocks noChangeArrowheads="1"/>
          </p:cNvSpPr>
          <p:nvPr/>
        </p:nvSpPr>
        <p:spPr bwMode="auto">
          <a:xfrm>
            <a:off x="3242105" y="3930548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Y2</a:t>
            </a:r>
            <a:endParaRPr lang="en-US" sz="1600" b="1" dirty="0"/>
          </a:p>
        </p:txBody>
      </p:sp>
      <p:sp>
        <p:nvSpPr>
          <p:cNvPr id="37" name="Oval 12"/>
          <p:cNvSpPr>
            <a:spLocks noChangeArrowheads="1"/>
          </p:cNvSpPr>
          <p:nvPr/>
        </p:nvSpPr>
        <p:spPr bwMode="auto">
          <a:xfrm>
            <a:off x="3242105" y="3237163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Y1</a:t>
            </a:r>
            <a:endParaRPr lang="en-US" sz="1600" b="1" dirty="0"/>
          </a:p>
        </p:txBody>
      </p:sp>
      <p:cxnSp>
        <p:nvCxnSpPr>
          <p:cNvPr id="39" name="Straight Arrow Connector 38"/>
          <p:cNvCxnSpPr>
            <a:stCxn id="34" idx="6"/>
            <a:endCxn id="37" idx="2"/>
          </p:cNvCxnSpPr>
          <p:nvPr/>
        </p:nvCxnSpPr>
        <p:spPr>
          <a:xfrm>
            <a:off x="2376620" y="3389563"/>
            <a:ext cx="865485" cy="15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6"/>
            <a:endCxn id="36" idx="2"/>
          </p:cNvCxnSpPr>
          <p:nvPr/>
        </p:nvCxnSpPr>
        <p:spPr>
          <a:xfrm>
            <a:off x="2376620" y="4082948"/>
            <a:ext cx="865485" cy="15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5443670" y="3237163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X1</a:t>
            </a:r>
            <a:endParaRPr lang="en-US" sz="1600" b="1" dirty="0"/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5443670" y="3930548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X2</a:t>
            </a:r>
            <a:endParaRPr lang="en-US" sz="1600" b="1" dirty="0"/>
          </a:p>
        </p:txBody>
      </p:sp>
      <p:sp>
        <p:nvSpPr>
          <p:cNvPr id="46" name="Oval 12"/>
          <p:cNvSpPr>
            <a:spLocks noChangeArrowheads="1"/>
          </p:cNvSpPr>
          <p:nvPr/>
        </p:nvSpPr>
        <p:spPr bwMode="auto">
          <a:xfrm>
            <a:off x="6613955" y="3930548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Y2</a:t>
            </a:r>
            <a:endParaRPr lang="en-US" sz="1600" b="1" dirty="0"/>
          </a:p>
        </p:txBody>
      </p:sp>
      <p:sp>
        <p:nvSpPr>
          <p:cNvPr id="47" name="Oval 12"/>
          <p:cNvSpPr>
            <a:spLocks noChangeArrowheads="1"/>
          </p:cNvSpPr>
          <p:nvPr/>
        </p:nvSpPr>
        <p:spPr bwMode="auto">
          <a:xfrm>
            <a:off x="6613955" y="3237163"/>
            <a:ext cx="304800" cy="3048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sz="1600" b="1" dirty="0" smtClean="0"/>
              <a:t>Y1</a:t>
            </a:r>
            <a:endParaRPr lang="en-US" sz="1600" b="1" dirty="0"/>
          </a:p>
        </p:txBody>
      </p:sp>
      <p:cxnSp>
        <p:nvCxnSpPr>
          <p:cNvPr id="48" name="Straight Arrow Connector 47"/>
          <p:cNvCxnSpPr>
            <a:stCxn id="44" idx="6"/>
            <a:endCxn id="46" idx="2"/>
          </p:cNvCxnSpPr>
          <p:nvPr/>
        </p:nvCxnSpPr>
        <p:spPr>
          <a:xfrm>
            <a:off x="5748470" y="3389563"/>
            <a:ext cx="865485" cy="693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6"/>
            <a:endCxn id="47" idx="2"/>
          </p:cNvCxnSpPr>
          <p:nvPr/>
        </p:nvCxnSpPr>
        <p:spPr>
          <a:xfrm flipV="1">
            <a:off x="5748470" y="3389563"/>
            <a:ext cx="865485" cy="6933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cs typeface="Times New Roman" pitchFamily="18" charset="0"/>
              </a:rPr>
              <a:t>Generation of </a:t>
            </a:r>
            <a:r>
              <a:rPr lang="en-US" dirty="0" smtClean="0">
                <a:solidFill>
                  <a:srgbClr val="000000"/>
                </a:solidFill>
                <a:cs typeface="Times New Roman" pitchFamily="18" charset="0"/>
              </a:rPr>
              <a:t>randomized networks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031137" y="3464446"/>
            <a:ext cx="934993" cy="478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188363" y="6642556"/>
            <a:ext cx="294640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smtClean="0">
                <a:cs typeface="Times New Roman" pitchFamily="18" charset="0"/>
              </a:rPr>
              <a:t>S. </a:t>
            </a:r>
            <a:r>
              <a:rPr lang="en-US" sz="1400" dirty="0" err="1" smtClean="0">
                <a:cs typeface="Times New Roman" pitchFamily="18" charset="0"/>
              </a:rPr>
              <a:t>Shen</a:t>
            </a:r>
            <a:r>
              <a:rPr lang="en-US" sz="1400" dirty="0" smtClean="0">
                <a:cs typeface="Times New Roman" pitchFamily="18" charset="0"/>
              </a:rPr>
              <a:t>-Orr et al. Nature Genetics 2002</a:t>
            </a:r>
            <a:endParaRPr lang="en-US" sz="1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Motifs in </a:t>
            </a:r>
            <a:br>
              <a:rPr lang="en-US" dirty="0" smtClean="0"/>
            </a:br>
            <a:r>
              <a:rPr lang="en-US" dirty="0" smtClean="0"/>
              <a:t>transcriptional regulatory networks</a:t>
            </a:r>
            <a:endParaRPr lang="en-US" dirty="0">
              <a:latin typeface="+mn-lt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0999" y="1181101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E. Coli network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424 operons (116 TFs) 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577 interactions</a:t>
            </a:r>
          </a:p>
          <a:p>
            <a:pPr marL="800100" lvl="1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Significant enrichment </a:t>
            </a:r>
            <a:r>
              <a:rPr lang="en-US" sz="2400" dirty="0" smtClean="0"/>
              <a:t>of motif # 5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pPr lvl="1"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 smtClean="0"/>
              <a:t>		   </a:t>
            </a:r>
            <a:r>
              <a:rPr lang="en-US" sz="2400" b="1" dirty="0" smtClean="0">
                <a:solidFill>
                  <a:srgbClr val="C00000"/>
                </a:solidFill>
              </a:rPr>
              <a:t> (</a:t>
            </a:r>
            <a:r>
              <a:rPr lang="en-US" sz="2400" b="1" dirty="0">
                <a:solidFill>
                  <a:srgbClr val="C00000"/>
                </a:solidFill>
              </a:rPr>
              <a:t>40 instances vs. 7±3)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2899365" y="3188775"/>
            <a:ext cx="1628775" cy="131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661213" y="2653583"/>
            <a:ext cx="3744298" cy="2941396"/>
            <a:chOff x="4661213" y="2653583"/>
            <a:chExt cx="3744298" cy="2941396"/>
          </a:xfrm>
        </p:grpSpPr>
        <p:grpSp>
          <p:nvGrpSpPr>
            <p:cNvPr id="3" name="Group 2"/>
            <p:cNvGrpSpPr/>
            <p:nvPr/>
          </p:nvGrpSpPr>
          <p:grpSpPr>
            <a:xfrm>
              <a:off x="6574593" y="2653583"/>
              <a:ext cx="1551934" cy="2120048"/>
              <a:chOff x="6980392" y="3909690"/>
              <a:chExt cx="1551934" cy="212004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6980392" y="3941956"/>
                <a:ext cx="304800" cy="2048518"/>
                <a:chOff x="7620000" y="1600200"/>
                <a:chExt cx="304800" cy="2048518"/>
              </a:xfrm>
            </p:grpSpPr>
            <p:sp>
              <p:nvSpPr>
                <p:cNvPr id="13" name="Oval 3"/>
                <p:cNvSpPr>
                  <a:spLocks noChangeArrowheads="1"/>
                </p:cNvSpPr>
                <p:nvPr/>
              </p:nvSpPr>
              <p:spPr bwMode="auto">
                <a:xfrm>
                  <a:off x="7620000" y="1600200"/>
                  <a:ext cx="304800" cy="304800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b="1" dirty="0" smtClean="0">
                      <a:latin typeface="Arial" charset="0"/>
                    </a:rPr>
                    <a:t>X</a:t>
                  </a:r>
                  <a:endParaRPr lang="en-US" sz="1400" b="1" dirty="0">
                    <a:latin typeface="Arial" charset="0"/>
                  </a:endParaRPr>
                </a:p>
              </p:txBody>
            </p:sp>
            <p:cxnSp>
              <p:nvCxnSpPr>
                <p:cNvPr id="14" name="AutoShape 24"/>
                <p:cNvCxnSpPr>
                  <a:cxnSpLocks noChangeShapeType="1"/>
                  <a:stCxn id="13" idx="4"/>
                  <a:endCxn id="15" idx="0"/>
                </p:cNvCxnSpPr>
                <p:nvPr/>
              </p:nvCxnSpPr>
              <p:spPr bwMode="auto">
                <a:xfrm rot="5400000">
                  <a:off x="7489821" y="2187579"/>
                  <a:ext cx="565158" cy="1588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lg"/>
                </a:ln>
              </p:spPr>
            </p:cxnSp>
            <p:sp>
              <p:nvSpPr>
                <p:cNvPr id="15" name="Oval 3"/>
                <p:cNvSpPr>
                  <a:spLocks noChangeArrowheads="1"/>
                </p:cNvSpPr>
                <p:nvPr/>
              </p:nvSpPr>
              <p:spPr bwMode="auto">
                <a:xfrm>
                  <a:off x="7620000" y="2470158"/>
                  <a:ext cx="304800" cy="304800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b="1" dirty="0" smtClean="0">
                      <a:latin typeface="Arial" charset="0"/>
                    </a:rPr>
                    <a:t>Y</a:t>
                  </a:r>
                  <a:endParaRPr lang="en-US" sz="1400" b="1" dirty="0">
                    <a:latin typeface="Arial" charset="0"/>
                  </a:endParaRPr>
                </a:p>
              </p:txBody>
            </p:sp>
            <p:sp>
              <p:nvSpPr>
                <p:cNvPr id="16" name="Oval 3"/>
                <p:cNvSpPr>
                  <a:spLocks noChangeArrowheads="1"/>
                </p:cNvSpPr>
                <p:nvPr/>
              </p:nvSpPr>
              <p:spPr bwMode="auto">
                <a:xfrm>
                  <a:off x="7620000" y="3343918"/>
                  <a:ext cx="304800" cy="304800"/>
                </a:xfrm>
                <a:prstGeom prst="ellipse">
                  <a:avLst/>
                </a:pr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b="1" dirty="0" smtClean="0">
                      <a:latin typeface="Arial" charset="0"/>
                    </a:rPr>
                    <a:t>Z</a:t>
                  </a:r>
                  <a:endParaRPr lang="en-US" sz="1400" b="1" dirty="0">
                    <a:latin typeface="Arial" charset="0"/>
                  </a:endParaRPr>
                </a:p>
              </p:txBody>
            </p:sp>
            <p:cxnSp>
              <p:nvCxnSpPr>
                <p:cNvPr id="20" name="AutoShape 24"/>
                <p:cNvCxnSpPr>
                  <a:cxnSpLocks noChangeShapeType="1"/>
                  <a:stCxn id="15" idx="4"/>
                  <a:endCxn id="16" idx="0"/>
                </p:cNvCxnSpPr>
                <p:nvPr/>
              </p:nvCxnSpPr>
              <p:spPr bwMode="auto">
                <a:xfrm rot="5400000">
                  <a:off x="7487920" y="3059438"/>
                  <a:ext cx="568960" cy="1588"/>
                </a:xfrm>
                <a:prstGeom prst="straightConnector1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lg"/>
                </a:ln>
              </p:spPr>
            </p:cxnSp>
            <p:cxnSp>
              <p:nvCxnSpPr>
                <p:cNvPr id="24" name="Shape 23"/>
                <p:cNvCxnSpPr>
                  <a:stCxn id="13" idx="2"/>
                  <a:endCxn id="16" idx="2"/>
                </p:cNvCxnSpPr>
                <p:nvPr/>
              </p:nvCxnSpPr>
              <p:spPr>
                <a:xfrm rot="10800000" flipV="1">
                  <a:off x="7620000" y="1752600"/>
                  <a:ext cx="1588" cy="1743718"/>
                </a:xfrm>
                <a:prstGeom prst="bentConnector3">
                  <a:avLst>
                    <a:gd name="adj1" fmla="val 14395466"/>
                  </a:avLst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lg"/>
                </a:ln>
              </p:spPr>
            </p:cxnSp>
          </p:grpSp>
          <p:sp>
            <p:nvSpPr>
              <p:cNvPr id="30" name="TextBox 29"/>
              <p:cNvSpPr txBox="1"/>
              <p:nvPr/>
            </p:nvSpPr>
            <p:spPr>
              <a:xfrm>
                <a:off x="7361813" y="3909690"/>
                <a:ext cx="1120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Master TF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361813" y="4797005"/>
                <a:ext cx="117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Specific TF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61813" y="5660406"/>
                <a:ext cx="764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Target</a:t>
                </a:r>
                <a:endParaRPr lang="en-US" dirty="0"/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4661213" y="3571050"/>
              <a:ext cx="1282541" cy="478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6093816" y="4887093"/>
              <a:ext cx="23116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Feed-Forward </a:t>
              </a:r>
              <a:r>
                <a:rPr lang="en-US" sz="2000" b="1" dirty="0" smtClean="0"/>
                <a:t>Loop</a:t>
              </a:r>
              <a:br>
                <a:rPr lang="en-US" sz="2000" b="1" dirty="0" smtClean="0"/>
              </a:br>
              <a:r>
                <a:rPr lang="en-US" sz="2000" b="1" dirty="0" smtClean="0"/>
                <a:t> </a:t>
              </a:r>
              <a:r>
                <a:rPr lang="en-US" sz="2000" b="1" dirty="0"/>
                <a:t>(FFL</a:t>
              </a:r>
              <a:r>
                <a:rPr lang="en-US" sz="2000" b="1" dirty="0" smtClean="0"/>
                <a:t>)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5929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1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639341" y="1466975"/>
          <a:ext cx="2365513" cy="58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4" imgW="1955520" imgH="482400" progId="Equation.3">
                  <p:embed/>
                </p:oleObj>
              </mc:Choice>
              <mc:Fallback>
                <p:oleObj name="Equation" r:id="rId4" imgW="19555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9341" y="1466975"/>
                        <a:ext cx="2365513" cy="58349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FF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443" y="1237000"/>
            <a:ext cx="6402384" cy="4180251"/>
          </a:xfrm>
          <a:prstGeom prst="rect">
            <a:avLst/>
          </a:prstGeom>
        </p:spPr>
      </p:pic>
      <p:sp>
        <p:nvSpPr>
          <p:cNvPr id="12" name="Line Callout 1 (Accent Bar) 11"/>
          <p:cNvSpPr/>
          <p:nvPr/>
        </p:nvSpPr>
        <p:spPr>
          <a:xfrm>
            <a:off x="7146235" y="3925957"/>
            <a:ext cx="1823720" cy="506891"/>
          </a:xfrm>
          <a:prstGeom prst="accentCallout1">
            <a:avLst>
              <a:gd name="adj1" fmla="val 20950"/>
              <a:gd name="adj2" fmla="val -5276"/>
              <a:gd name="adj3" fmla="val 91774"/>
              <a:gd name="adj4" fmla="val -80611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A simple cascade has slower shutdown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649" y="1168060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Boolean Kinetics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7381" y="5398950"/>
            <a:ext cx="8966679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A coherent feed-forward loop can act as a circuit that rejects transient activation signals from the general transcription factor and responds only to persistent signals, while </a:t>
            </a:r>
            <a:r>
              <a:rPr lang="en-US" sz="2400" smtClean="0"/>
              <a:t>allowing for a </a:t>
            </a:r>
            <a:r>
              <a:rPr lang="en-US" sz="2400" dirty="0" smtClean="0"/>
              <a:t>rapid system shutdown.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What’s </a:t>
            </a:r>
            <a:r>
              <a:rPr lang="en-US" dirty="0" smtClean="0"/>
              <a:t>so interesting about </a:t>
            </a:r>
            <a:r>
              <a:rPr lang="en-US" dirty="0"/>
              <a:t>FFLs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86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 rotWithShape="1">
          <a:blip r:embed="rId2" cstate="print"/>
          <a:srcRect r="49610" b="67461"/>
          <a:stretch/>
        </p:blipFill>
        <p:spPr>
          <a:xfrm>
            <a:off x="0" y="1332178"/>
            <a:ext cx="4607580" cy="173153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19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 rotWithShape="1">
          <a:blip r:embed="rId2" cstate="print"/>
          <a:srcRect b="67461"/>
          <a:stretch/>
        </p:blipFill>
        <p:spPr>
          <a:xfrm>
            <a:off x="0" y="1332178"/>
            <a:ext cx="9144000" cy="173153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80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 rotWithShape="1">
          <a:blip r:embed="rId2" cstate="print"/>
          <a:srcRect b="44963"/>
          <a:stretch/>
        </p:blipFill>
        <p:spPr>
          <a:xfrm>
            <a:off x="0" y="1332178"/>
            <a:ext cx="9144000" cy="292873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30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 rotWithShape="1">
          <a:blip r:embed="rId2" cstate="print"/>
          <a:srcRect b="44963"/>
          <a:stretch/>
        </p:blipFill>
        <p:spPr>
          <a:xfrm>
            <a:off x="0" y="1332178"/>
            <a:ext cx="9144000" cy="292873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74" y="2644376"/>
            <a:ext cx="6066508" cy="401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 rotWithShape="1">
          <a:blip r:embed="rId2" cstate="print"/>
          <a:srcRect b="44963"/>
          <a:stretch/>
        </p:blipFill>
        <p:spPr>
          <a:xfrm>
            <a:off x="0" y="1332178"/>
            <a:ext cx="9144000" cy="292873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03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if_tab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32178"/>
            <a:ext cx="9144000" cy="5321413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</a:t>
            </a:r>
            <a:r>
              <a:rPr lang="en-US" dirty="0" smtClean="0"/>
              <a:t>motifs </a:t>
            </a:r>
            <a:r>
              <a:rPr lang="en-US" dirty="0"/>
              <a:t>in </a:t>
            </a:r>
            <a:r>
              <a:rPr lang="en-US" dirty="0" smtClean="0"/>
              <a:t>biological networks</a:t>
            </a:r>
            <a:endParaRPr lang="en-US" dirty="0">
              <a:latin typeface="+mn-lt"/>
            </a:endParaRPr>
          </a:p>
        </p:txBody>
      </p:sp>
      <p:sp>
        <p:nvSpPr>
          <p:cNvPr id="19" name="Line Callout 1 (Accent Bar) 18"/>
          <p:cNvSpPr/>
          <p:nvPr/>
        </p:nvSpPr>
        <p:spPr>
          <a:xfrm>
            <a:off x="1170877" y="4380197"/>
            <a:ext cx="1153303" cy="746390"/>
          </a:xfrm>
          <a:prstGeom prst="accentCallout1">
            <a:avLst>
              <a:gd name="adj1" fmla="val 56806"/>
              <a:gd name="adj2" fmla="val -4309"/>
              <a:gd name="adj3" fmla="val 10254"/>
              <a:gd name="adj4" fmla="val -5064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Why is this network so different?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02887" y="2610871"/>
            <a:ext cx="2219094" cy="746390"/>
            <a:chOff x="802887" y="2610871"/>
            <a:chExt cx="2219094" cy="746390"/>
          </a:xfrm>
        </p:grpSpPr>
        <p:sp>
          <p:nvSpPr>
            <p:cNvPr id="17" name="Line Callout 1 (Accent Bar) 16"/>
            <p:cNvSpPr/>
            <p:nvPr/>
          </p:nvSpPr>
          <p:spPr>
            <a:xfrm>
              <a:off x="1492567" y="2610871"/>
              <a:ext cx="1529414" cy="746390"/>
            </a:xfrm>
            <a:prstGeom prst="accentCallout1">
              <a:avLst>
                <a:gd name="adj1" fmla="val 20950"/>
                <a:gd name="adj2" fmla="val -5276"/>
                <a:gd name="adj3" fmla="val -62953"/>
                <a:gd name="adj4" fmla="val -47741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Why do these networks have similar motifs?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02887" y="3189248"/>
              <a:ext cx="613318" cy="0"/>
            </a:xfrm>
            <a:prstGeom prst="line">
              <a:avLst/>
            </a:prstGeom>
            <a:ln w="38100">
              <a:solidFill>
                <a:srgbClr val="0070C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024644" y="4495088"/>
            <a:ext cx="205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FFL motif is </a:t>
            </a:r>
            <a:br>
              <a:rPr lang="en-US" b="1" dirty="0" smtClean="0"/>
            </a:br>
            <a:r>
              <a:rPr lang="en-US" b="1" dirty="0" smtClean="0"/>
              <a:t>under-represented!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436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Flow vs. Energy Flow</a:t>
            </a:r>
            <a:endParaRPr lang="en-US" dirty="0"/>
          </a:p>
        </p:txBody>
      </p:sp>
      <p:pic>
        <p:nvPicPr>
          <p:cNvPr id="4" name="Picture 3" descr="motif_tab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32178"/>
            <a:ext cx="9144000" cy="5321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4644" y="4495088"/>
            <a:ext cx="2054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FFL motif is </a:t>
            </a:r>
            <a:br>
              <a:rPr lang="en-US" b="1" dirty="0" smtClean="0"/>
            </a:br>
            <a:r>
              <a:rPr lang="en-US" b="1" dirty="0" smtClean="0"/>
              <a:t>under-represented!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0" y="1685925"/>
            <a:ext cx="9144000" cy="2543176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1" y="4248151"/>
            <a:ext cx="9144000" cy="236734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icrobialev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4310" y="1098648"/>
            <a:ext cx="2480141" cy="1860107"/>
          </a:xfrm>
          <a:prstGeom prst="rect">
            <a:avLst/>
          </a:prstGeom>
        </p:spPr>
      </p:pic>
      <p:pic>
        <p:nvPicPr>
          <p:cNvPr id="5" name="Picture 12" descr="EastRivMd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431" y="4497569"/>
            <a:ext cx="3212508" cy="21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nei1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8635" y="4508202"/>
            <a:ext cx="218054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mammals_microbs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8253" y="4486936"/>
            <a:ext cx="299418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ar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8634" y="3051185"/>
            <a:ext cx="2180549" cy="1400682"/>
          </a:xfrm>
          <a:prstGeom prst="rect">
            <a:avLst/>
          </a:prstGeom>
        </p:spPr>
      </p:pic>
      <p:pic>
        <p:nvPicPr>
          <p:cNvPr id="14" name="Picture 13" descr="diseasom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9522" y="1463750"/>
            <a:ext cx="2767458" cy="2832302"/>
          </a:xfrm>
          <a:prstGeom prst="rect">
            <a:avLst/>
          </a:prstGeom>
        </p:spPr>
      </p:pic>
      <p:pic>
        <p:nvPicPr>
          <p:cNvPr id="15" name="Picture 14" descr="proteinhomology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72273" y="3025920"/>
            <a:ext cx="1769529" cy="1327147"/>
          </a:xfrm>
          <a:prstGeom prst="rect">
            <a:avLst/>
          </a:prstGeom>
        </p:spPr>
      </p:pic>
      <p:pic>
        <p:nvPicPr>
          <p:cNvPr id="4" name="Picture 9" descr="contagion.gi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10928" y="1173008"/>
            <a:ext cx="2151307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Networks </a:t>
            </a:r>
            <a:r>
              <a:rPr lang="en-US" dirty="0"/>
              <a:t>in </a:t>
            </a:r>
            <a:r>
              <a:rPr lang="en-US" dirty="0" smtClean="0"/>
              <a:t>biology/ecology/medicine</a:t>
            </a:r>
            <a:endParaRPr lang="en-US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05" y="1260088"/>
            <a:ext cx="2074127" cy="310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5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8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Motifs in Technological Networks</a:t>
            </a:r>
            <a:endParaRPr lang="en-US" dirty="0"/>
          </a:p>
        </p:txBody>
      </p:sp>
      <p:pic>
        <p:nvPicPr>
          <p:cNvPr id="4" name="Content Placeholder 3" descr="motif_table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1349245"/>
            <a:ext cx="9143999" cy="3669323"/>
          </a:xfrm>
        </p:spPr>
      </p:pic>
      <p:pic>
        <p:nvPicPr>
          <p:cNvPr id="7" name="Picture 6" descr="motif_tabl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5050467"/>
            <a:ext cx="9144000" cy="128367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913858" y="1147218"/>
            <a:ext cx="6858000" cy="1330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42391" y="5018568"/>
            <a:ext cx="1733107" cy="111641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se0090423430001.jpeg"/>
          <p:cNvPicPr>
            <a:picLocks noChangeAspect="1"/>
          </p:cNvPicPr>
          <p:nvPr/>
        </p:nvPicPr>
        <p:blipFill rotWithShape="1">
          <a:blip r:embed="rId2" cstate="print"/>
          <a:srcRect t="23075"/>
          <a:stretch/>
        </p:blipFill>
        <p:spPr>
          <a:xfrm>
            <a:off x="232093" y="1583473"/>
            <a:ext cx="8723065" cy="3994687"/>
          </a:xfrm>
          <a:prstGeom prst="rect">
            <a:avLst/>
          </a:prstGeom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3528291" y="6642556"/>
            <a:ext cx="5606473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cs typeface="Times New Roman" pitchFamily="18" charset="0"/>
              </a:rPr>
              <a:t>R. Milo et al. </a:t>
            </a:r>
            <a:r>
              <a:rPr lang="en-US" sz="1400" dirty="0" err="1">
                <a:solidFill>
                  <a:schemeClr val="tx1"/>
                </a:solidFill>
                <a:cs typeface="Times New Roman" pitchFamily="18" charset="0"/>
              </a:rPr>
              <a:t>Superfamilies</a:t>
            </a:r>
            <a:r>
              <a:rPr lang="en-US" sz="1400" dirty="0">
                <a:solidFill>
                  <a:schemeClr val="tx1"/>
                </a:solidFill>
                <a:cs typeface="Times New Roman" pitchFamily="18" charset="0"/>
              </a:rPr>
              <a:t> of evolved and designed networks</a:t>
            </a:r>
            <a:r>
              <a:rPr lang="en-US" sz="1400" dirty="0" smtClean="0">
                <a:solidFill>
                  <a:schemeClr val="tx1"/>
                </a:solidFill>
                <a:cs typeface="Times New Roman" pitchFamily="18" charset="0"/>
              </a:rPr>
              <a:t>. Science, 2004</a:t>
            </a:r>
            <a:endParaRPr lang="en-US" sz="14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Motif-based network super-families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49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56" y="295275"/>
            <a:ext cx="3038477" cy="2942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360102"/>
            <a:ext cx="3702881" cy="221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1"/>
          <a:stretch/>
        </p:blipFill>
        <p:spPr bwMode="auto">
          <a:xfrm>
            <a:off x="4787770" y="3783028"/>
            <a:ext cx="4069700" cy="223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 descr="http://www.bordalierinstitute.com/images/yeastProteinInteractionNetwo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4" y="2897699"/>
            <a:ext cx="3736001" cy="355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3" y="1420508"/>
            <a:ext cx="1837651" cy="2921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1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Comparing networks</a:t>
            </a:r>
            <a:endParaRPr lang="en-US" dirty="0">
              <a:latin typeface="+mn-lt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We want to find a way to “compare” networks.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“Similar” (not identical) </a:t>
            </a:r>
            <a:r>
              <a:rPr lang="en-US" sz="2400" b="1" dirty="0" smtClean="0"/>
              <a:t>topology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“Common” </a:t>
            </a:r>
            <a:r>
              <a:rPr lang="en-US" sz="2400" b="1" dirty="0" smtClean="0"/>
              <a:t>design principles</a:t>
            </a:r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We seek measures of network topology that are: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Simple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Capture </a:t>
            </a:r>
            <a:r>
              <a:rPr lang="en-US" sz="2400" b="1" dirty="0" smtClean="0"/>
              <a:t>global </a:t>
            </a:r>
            <a:r>
              <a:rPr lang="en-US" sz="2400" dirty="0" smtClean="0"/>
              <a:t>organization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Potentially “important” </a:t>
            </a:r>
          </a:p>
          <a:p>
            <a:pPr>
              <a:spcAft>
                <a:spcPts val="1200"/>
              </a:spcAft>
              <a:buClr>
                <a:srgbClr val="0070C0"/>
              </a:buClr>
              <a:buSzPct val="100000"/>
            </a:pPr>
            <a:r>
              <a:rPr lang="en-US" sz="2400" dirty="0" smtClean="0"/>
              <a:t>      (equivalent to, for example, GC content for genomes)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076261" y="3794233"/>
            <a:ext cx="2752429" cy="1587063"/>
            <a:chOff x="3995212" y="2385846"/>
            <a:chExt cx="2752429" cy="1587063"/>
          </a:xfrm>
        </p:grpSpPr>
        <p:sp>
          <p:nvSpPr>
            <p:cNvPr id="11" name="Line Callout 1 (Accent Bar) 10"/>
            <p:cNvSpPr/>
            <p:nvPr/>
          </p:nvSpPr>
          <p:spPr>
            <a:xfrm>
              <a:off x="5488699" y="2927787"/>
              <a:ext cx="1258942" cy="742951"/>
            </a:xfrm>
            <a:prstGeom prst="accentCallout1">
              <a:avLst>
                <a:gd name="adj1" fmla="val 22524"/>
                <a:gd name="adj2" fmla="val -3157"/>
                <a:gd name="adj3" fmla="val 22684"/>
                <a:gd name="adj4" fmla="val -90745"/>
              </a:avLst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sz="2000" b="1" dirty="0" smtClean="0"/>
                <a:t>Summary</a:t>
              </a:r>
              <a:br>
                <a:rPr lang="en-US" sz="2000" b="1" dirty="0" smtClean="0"/>
              </a:br>
              <a:r>
                <a:rPr lang="en-US" sz="2000" b="1" dirty="0" smtClean="0"/>
                <a:t>statistics</a:t>
              </a:r>
              <a:endParaRPr lang="en-US" sz="2000" b="1" dirty="0"/>
            </a:p>
          </p:txBody>
        </p:sp>
        <p:sp>
          <p:nvSpPr>
            <p:cNvPr id="12" name="Right Brace 11"/>
            <p:cNvSpPr/>
            <p:nvPr/>
          </p:nvSpPr>
          <p:spPr>
            <a:xfrm rot="10800000" flipH="1">
              <a:off x="3995212" y="2385846"/>
              <a:ext cx="274374" cy="1587063"/>
            </a:xfrm>
            <a:prstGeom prst="rightBrace">
              <a:avLst>
                <a:gd name="adj1" fmla="val 41936"/>
                <a:gd name="adj2" fmla="val 54548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5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Node </a:t>
            </a:r>
            <a:r>
              <a:rPr lang="en-US" dirty="0" smtClean="0"/>
              <a:t>degree </a:t>
            </a:r>
            <a:r>
              <a:rPr lang="en-US" dirty="0"/>
              <a:t>/ </a:t>
            </a:r>
            <a:r>
              <a:rPr lang="en-US" dirty="0" smtClean="0"/>
              <a:t>rank </a:t>
            </a:r>
            <a:endParaRPr lang="en-US" dirty="0">
              <a:latin typeface="+mn-lt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Degree = Number of </a:t>
            </a:r>
            <a:r>
              <a:rPr lang="en-US" sz="2800" dirty="0" smtClean="0"/>
              <a:t>neighbors</a:t>
            </a:r>
            <a:endParaRPr lang="en-US" sz="2800" dirty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800" dirty="0" smtClean="0"/>
          </a:p>
          <a:p>
            <a:pPr marL="342900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Node </a:t>
            </a:r>
            <a:r>
              <a:rPr lang="en-US" sz="2800" dirty="0"/>
              <a:t>degree in PPI networks correlates with: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Gene essentiality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Conservation rate</a:t>
            </a:r>
          </a:p>
          <a:p>
            <a:pPr marL="800100" lvl="1" indent="-342900">
              <a:spcAft>
                <a:spcPts val="12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400" dirty="0"/>
              <a:t>Likelihood to cause human disease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  <p:graphicFrame>
        <p:nvGraphicFramePr>
          <p:cNvPr id="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81540"/>
              </p:ext>
            </p:extLst>
          </p:nvPr>
        </p:nvGraphicFramePr>
        <p:xfrm>
          <a:off x="6197849" y="3847765"/>
          <a:ext cx="2685130" cy="25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צילום של Photo Editor" r:id="rId3" imgW="2742857" imgH="2866667" progId="">
                  <p:embed/>
                </p:oleObj>
              </mc:Choice>
              <mc:Fallback>
                <p:oleObj name="צילום של Photo Editor" r:id="rId3" imgW="2742857" imgH="286666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849" y="3847765"/>
                        <a:ext cx="2685130" cy="25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90" y="5705060"/>
            <a:ext cx="5708522" cy="97403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/>
          <p:cNvGrpSpPr/>
          <p:nvPr/>
        </p:nvGrpSpPr>
        <p:grpSpPr>
          <a:xfrm>
            <a:off x="6848272" y="1066800"/>
            <a:ext cx="1400783" cy="1141379"/>
            <a:chOff x="6848272" y="1066800"/>
            <a:chExt cx="1400783" cy="1141379"/>
          </a:xfrm>
        </p:grpSpPr>
        <p:cxnSp>
          <p:nvCxnSpPr>
            <p:cNvPr id="7" name="Curved Connector 6"/>
            <p:cNvCxnSpPr>
              <a:endCxn id="2" idx="1"/>
            </p:cNvCxnSpPr>
            <p:nvPr/>
          </p:nvCxnSpPr>
          <p:spPr>
            <a:xfrm>
              <a:off x="6848272" y="1139825"/>
              <a:ext cx="436362" cy="35685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>
              <a:endCxn id="2" idx="5"/>
            </p:cNvCxnSpPr>
            <p:nvPr/>
          </p:nvCxnSpPr>
          <p:spPr>
            <a:xfrm flipH="1" flipV="1">
              <a:off x="7559774" y="1771817"/>
              <a:ext cx="373132" cy="43636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2" idx="6"/>
            </p:cNvCxnSpPr>
            <p:nvPr/>
          </p:nvCxnSpPr>
          <p:spPr>
            <a:xfrm>
              <a:off x="7616757" y="1634247"/>
              <a:ext cx="632298" cy="0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endCxn id="2" idx="3"/>
            </p:cNvCxnSpPr>
            <p:nvPr/>
          </p:nvCxnSpPr>
          <p:spPr>
            <a:xfrm flipV="1">
              <a:off x="6848272" y="1771817"/>
              <a:ext cx="436362" cy="436362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10"/>
            <p:cNvCxnSpPr>
              <a:endCxn id="2" idx="7"/>
            </p:cNvCxnSpPr>
            <p:nvPr/>
          </p:nvCxnSpPr>
          <p:spPr>
            <a:xfrm flipH="1">
              <a:off x="7559774" y="1066800"/>
              <a:ext cx="373132" cy="429877"/>
            </a:xfrm>
            <a:prstGeom prst="straightConnector1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/>
            <p:cNvSpPr/>
            <p:nvPr/>
          </p:nvSpPr>
          <p:spPr>
            <a:xfrm>
              <a:off x="7227651" y="1439694"/>
              <a:ext cx="389106" cy="3891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1"/>
            <a:ext cx="83058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32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Degree </a:t>
            </a:r>
            <a:r>
              <a:rPr lang="en-US" dirty="0" smtClean="0"/>
              <a:t>distribution 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1066800"/>
            <a:ext cx="6265478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P(k): probability </a:t>
            </a:r>
            <a:r>
              <a:rPr lang="en-US" sz="2800" dirty="0"/>
              <a:t>that a </a:t>
            </a:r>
            <a:r>
              <a:rPr lang="en-US" sz="2800" dirty="0" smtClean="0"/>
              <a:t>node</a:t>
            </a:r>
            <a:br>
              <a:rPr lang="en-US" sz="2800" dirty="0" smtClean="0"/>
            </a:br>
            <a:r>
              <a:rPr lang="en-US" sz="2800" dirty="0" smtClean="0"/>
              <a:t>has a degree of exactly k</a:t>
            </a: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Common distributions:</a:t>
            </a:r>
            <a:br>
              <a:rPr lang="en-US" sz="2800" dirty="0" smtClean="0"/>
            </a:br>
            <a:endParaRPr lang="en-US" sz="800" dirty="0" smtClean="0"/>
          </a:p>
        </p:txBody>
      </p:sp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329" y="1033358"/>
            <a:ext cx="2054936" cy="1937904"/>
          </a:xfrm>
          <a:prstGeom prst="rect">
            <a:avLst/>
          </a:prstGeom>
          <a:noFill/>
          <a:ln w="12700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5032" y="3553973"/>
            <a:ext cx="8969931" cy="2674946"/>
            <a:chOff x="75032" y="3553973"/>
            <a:chExt cx="8969931" cy="2674946"/>
          </a:xfrm>
        </p:grpSpPr>
        <p:pic>
          <p:nvPicPr>
            <p:cNvPr id="10" name="Picture 9" descr="dist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299" y="4673240"/>
              <a:ext cx="2744664" cy="1546992"/>
            </a:xfrm>
            <a:prstGeom prst="rect">
              <a:avLst/>
            </a:prstGeom>
            <a:ln w="12700">
              <a:solidFill>
                <a:srgbClr val="002060"/>
              </a:solidFill>
            </a:ln>
          </p:spPr>
        </p:pic>
        <p:pic>
          <p:nvPicPr>
            <p:cNvPr id="11" name="Picture 10" descr="dist1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2" y="4681926"/>
              <a:ext cx="3035971" cy="1546993"/>
            </a:xfrm>
            <a:prstGeom prst="rect">
              <a:avLst/>
            </a:prstGeom>
            <a:ln w="12700">
              <a:solidFill>
                <a:srgbClr val="002060"/>
              </a:solidFill>
            </a:ln>
          </p:spPr>
        </p:pic>
        <p:sp>
          <p:nvSpPr>
            <p:cNvPr id="4" name="Rectangle 3"/>
            <p:cNvSpPr/>
            <p:nvPr/>
          </p:nvSpPr>
          <p:spPr>
            <a:xfrm>
              <a:off x="613412" y="3556247"/>
              <a:ext cx="1959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u="sng" dirty="0"/>
                <a:t>Poisson</a:t>
              </a:r>
              <a:r>
                <a:rPr lang="en-US" sz="2400" b="1" u="sng" dirty="0" smtClean="0"/>
                <a:t>:</a:t>
              </a:r>
              <a:endParaRPr lang="en-US" sz="2400" b="1" u="sng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12666" y="3553973"/>
              <a:ext cx="1959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u="sng" dirty="0" smtClean="0"/>
                <a:t>Exponential</a:t>
              </a:r>
              <a:r>
                <a:rPr lang="en-US" sz="2400" b="1" u="sng" dirty="0"/>
                <a:t>: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68134" y="3556248"/>
              <a:ext cx="180899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u="sng" dirty="0" smtClean="0"/>
                <a:t>Power-law:</a:t>
              </a:r>
              <a:endParaRPr lang="en-US" sz="2400" b="1" u="sng" dirty="0"/>
            </a:p>
          </p:txBody>
        </p:sp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42" y="3873140"/>
              <a:ext cx="1657350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0475" y="4039827"/>
              <a:ext cx="1619250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7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993" y="4063640"/>
              <a:ext cx="2581275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350" y="4683693"/>
              <a:ext cx="1353641" cy="1412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3225539" y="4673238"/>
              <a:ext cx="2933465" cy="1546993"/>
              <a:chOff x="268933" y="4952462"/>
              <a:chExt cx="3048000" cy="158034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68933" y="4952462"/>
                <a:ext cx="3048000" cy="158034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8" name="Picture 16" descr="http://images.wikia.com/psychology/images/b/b1/Exponential_distribution_pdf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1710" y="5261394"/>
                <a:ext cx="1278450" cy="958837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80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58" y="4994501"/>
                <a:ext cx="1621652" cy="15228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2376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n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62550" y="1936164"/>
            <a:ext cx="3542379" cy="4264611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732314" y="6642556"/>
            <a:ext cx="640245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err="1" smtClean="0"/>
              <a:t>Govindan</a:t>
            </a:r>
            <a:r>
              <a:rPr lang="en-US" sz="1400" dirty="0" smtClean="0"/>
              <a:t> and </a:t>
            </a:r>
            <a:r>
              <a:rPr lang="en-US" sz="1400" dirty="0" err="1" smtClean="0"/>
              <a:t>Tangmunarunkit</a:t>
            </a:r>
            <a:r>
              <a:rPr lang="en-US" sz="1400" dirty="0" smtClean="0"/>
              <a:t>, 2000</a:t>
            </a:r>
            <a:endParaRPr lang="en-US" sz="1400" dirty="0" smtClean="0"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The </a:t>
            </a:r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80999" y="1066800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Nodes</a:t>
            </a:r>
            <a:r>
              <a:rPr lang="en-US" sz="2800" dirty="0"/>
              <a:t> – 150,000 routers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Edges</a:t>
            </a:r>
            <a:r>
              <a:rPr lang="en-US" sz="2800" dirty="0"/>
              <a:t> – physical links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P(k) ~ k</a:t>
            </a:r>
            <a:r>
              <a:rPr lang="en-US" sz="2800" baseline="30000" dirty="0"/>
              <a:t>-2.3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237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ovei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1637" y="3171825"/>
            <a:ext cx="3282362" cy="3352799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732314" y="6642556"/>
            <a:ext cx="6402451" cy="21544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 err="1" smtClean="0"/>
              <a:t>Barabasi</a:t>
            </a:r>
            <a:r>
              <a:rPr lang="en-US" sz="1400" dirty="0" smtClean="0"/>
              <a:t> and Albert, Science, 1999</a:t>
            </a:r>
            <a:endParaRPr lang="en-US" sz="1400" dirty="0" smtClean="0">
              <a:cs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30388" y="1212388"/>
            <a:ext cx="5471435" cy="1298458"/>
            <a:chOff x="2011363" y="1181217"/>
            <a:chExt cx="5471435" cy="1298458"/>
          </a:xfrm>
        </p:grpSpPr>
        <p:pic>
          <p:nvPicPr>
            <p:cNvPr id="27651" name="Picture 9" descr="tom_cruis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11363" y="1184275"/>
              <a:ext cx="122555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3" name="Line 11"/>
            <p:cNvSpPr>
              <a:spLocks noChangeShapeType="1"/>
            </p:cNvSpPr>
            <p:nvPr/>
          </p:nvSpPr>
          <p:spPr bwMode="auto">
            <a:xfrm>
              <a:off x="3230563" y="1641475"/>
              <a:ext cx="33528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7654" name="Text Box 12"/>
            <p:cNvSpPr txBox="1">
              <a:spLocks noChangeArrowheads="1"/>
            </p:cNvSpPr>
            <p:nvPr/>
          </p:nvSpPr>
          <p:spPr bwMode="auto">
            <a:xfrm>
              <a:off x="3392488" y="1689100"/>
              <a:ext cx="3048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dirty="0" smtClean="0">
                  <a:latin typeface="+mj-lt"/>
                </a:rPr>
                <a:t>Tropic Thunder (2008)</a:t>
              </a:r>
              <a:endParaRPr lang="en-US" sz="2400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6" name="Picture 15" descr="robdou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363" y="1181217"/>
              <a:ext cx="899435" cy="1298457"/>
            </a:xfrm>
            <a:prstGeom prst="rect">
              <a:avLst/>
            </a:prstGeom>
          </p:spPr>
        </p:pic>
      </p:grp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Movie </a:t>
            </a:r>
            <a:r>
              <a:rPr lang="en-US" dirty="0" smtClean="0"/>
              <a:t>actor</a:t>
            </a:r>
            <a:r>
              <a:rPr lang="en-US" dirty="0"/>
              <a:t> </a:t>
            </a:r>
            <a:r>
              <a:rPr lang="en-US" dirty="0" smtClean="0"/>
              <a:t>collaboration network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80999" y="3321647"/>
            <a:ext cx="8557727" cy="92825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Nodes</a:t>
            </a:r>
            <a:r>
              <a:rPr lang="en-US" sz="2800" dirty="0"/>
              <a:t> – 212,250 actors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b="1" dirty="0"/>
              <a:t>Edges</a:t>
            </a:r>
            <a:r>
              <a:rPr lang="en-US" sz="2800" dirty="0"/>
              <a:t> – co-appearance </a:t>
            </a:r>
            <a:r>
              <a:rPr lang="en-US" sz="2800" dirty="0" smtClean="0"/>
              <a:t>in </a:t>
            </a:r>
            <a:r>
              <a:rPr lang="en-US" sz="2800" dirty="0"/>
              <a:t>a </a:t>
            </a:r>
            <a:r>
              <a:rPr lang="en-US" sz="2800" dirty="0" smtClean="0"/>
              <a:t>movie</a:t>
            </a:r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342900" lvl="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P(k</a:t>
            </a:r>
            <a:r>
              <a:rPr lang="en-US" sz="2800" dirty="0"/>
              <a:t>) ~ k</a:t>
            </a:r>
            <a:r>
              <a:rPr lang="en-US" sz="2800" baseline="30000" dirty="0"/>
              <a:t>-2.3</a:t>
            </a:r>
            <a:br>
              <a:rPr lang="en-US" sz="2800" baseline="30000" dirty="0"/>
            </a:br>
            <a:endParaRPr lang="en-US" sz="2800" dirty="0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SzPct val="100000"/>
              <a:buFont typeface="Wingdings" pitchFamily="2" charset="2"/>
              <a:buChar char="§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60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28708</TotalTime>
  <Words>698</Words>
  <Application>Microsoft Office PowerPoint</Application>
  <PresentationFormat>On-screen Show (4:3)</PresentationFormat>
  <Paragraphs>188</Paragraphs>
  <Slides>32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Office Theme</vt:lpstr>
      <vt:lpstr>צילום של Photo Editor</vt:lpstr>
      <vt:lpstr>Equation</vt:lpstr>
      <vt:lpstr>Biological Networks Analysis Degree Distribution and Network Motifs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Flow vs. Energy Flow</vt:lpstr>
      <vt:lpstr>Network Motifs in Technological Networks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jht</dc:creator>
  <cp:lastModifiedBy>Elhanan Borenstein</cp:lastModifiedBy>
  <cp:revision>360</cp:revision>
  <cp:lastPrinted>2011-02-03T21:36:14Z</cp:lastPrinted>
  <dcterms:created xsi:type="dcterms:W3CDTF">2010-01-21T01:25:16Z</dcterms:created>
  <dcterms:modified xsi:type="dcterms:W3CDTF">2018-03-05T17:32:26Z</dcterms:modified>
</cp:coreProperties>
</file>